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76" r:id="rId11"/>
    <p:sldId id="263" r:id="rId12"/>
    <p:sldId id="268" r:id="rId13"/>
    <p:sldId id="264" r:id="rId14"/>
    <p:sldId id="265" r:id="rId15"/>
    <p:sldId id="274" r:id="rId16"/>
    <p:sldId id="275" r:id="rId17"/>
    <p:sldId id="266" r:id="rId18"/>
    <p:sldId id="271" r:id="rId19"/>
    <p:sldId id="272" r:id="rId20"/>
    <p:sldId id="273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DE9C-3366-4170-B041-28319262BDB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B17D-5021-40A5-BA1F-643DADEF78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B17D-5021-40A5-BA1F-643DADEF787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970C3C-666D-4CDE-A7A6-7AC2128321DB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567BD-E5F7-416C-8E19-F7AE7A453FA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Conseil de Développement 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2780928"/>
            <a:ext cx="8686800" cy="4077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Commission 5</a:t>
            </a:r>
          </a:p>
          <a:p>
            <a:pPr>
              <a:buNone/>
            </a:pP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                        </a:t>
            </a:r>
          </a:p>
          <a:p>
            <a:pPr>
              <a:buNone/>
            </a:pP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                        Thème: Energies renouvelables</a:t>
            </a:r>
          </a:p>
          <a:p>
            <a:pPr>
              <a:buNone/>
            </a:pPr>
            <a:endParaRPr lang="fr-FR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fr-FR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fr-FR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Pierre Bot                                     15 février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2014   1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erre\Documents\ENERGIE\Panneaux solai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688632" cy="4260983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305800" cy="1143000"/>
          </a:xfrm>
        </p:spPr>
        <p:txBody>
          <a:bodyPr/>
          <a:lstStyle/>
          <a:p>
            <a:r>
              <a:rPr lang="fr-FR" dirty="0" smtClean="0"/>
              <a:t>                                                        </a:t>
            </a:r>
            <a:r>
              <a:rPr lang="fr-FR" sz="2000" dirty="0" smtClean="0"/>
              <a:t>10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Ferme</a:t>
            </a:r>
            <a:r>
              <a:rPr lang="fr-FR" sz="6000" dirty="0" smtClean="0"/>
              <a:t> </a:t>
            </a:r>
            <a:r>
              <a:rPr lang="fr-FR" sz="6000" dirty="0" smtClean="0">
                <a:solidFill>
                  <a:srgbClr val="FF0000"/>
                </a:solidFill>
              </a:rPr>
              <a:t>solaire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338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Vu notre ensoleillement exceptionnel, une ferme solaire, rassemblant de nombreux panneaux photovoltaïques,  pourrait alimenter l’île en électricité  locale.</a:t>
            </a:r>
          </a:p>
          <a:p>
            <a:pPr>
              <a:buNone/>
            </a:pPr>
            <a:r>
              <a:rPr lang="fr-FR" dirty="0" smtClean="0"/>
              <a:t>Le centre de l’île, boisé et relativement isolé, pourrait convenir.                                                                               Il faut dégager environ  # 100 hectares…</a:t>
            </a:r>
          </a:p>
          <a:p>
            <a:pPr>
              <a:buNone/>
            </a:pPr>
            <a:r>
              <a:rPr lang="fr-FR" dirty="0" smtClean="0"/>
              <a:t>Exemple: BRIGADEL (EON- Alpes de haute Provence)</a:t>
            </a:r>
          </a:p>
          <a:p>
            <a:pPr>
              <a:buNone/>
            </a:pPr>
            <a:r>
              <a:rPr lang="fr-FR" dirty="0" smtClean="0"/>
              <a:t>18 ha, 8 MW, # 4600 </a:t>
            </a:r>
            <a:r>
              <a:rPr lang="fr-FR" dirty="0" smtClean="0"/>
              <a:t>foyers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     </a:t>
            </a:r>
            <a:r>
              <a:rPr lang="fr-FR" sz="2000" dirty="0" smtClean="0"/>
              <a:t>11</a:t>
            </a:r>
            <a:endParaRPr lang="fr-F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rre\Documents\ENERGIE\ferme solaire 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126582" cy="3456383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305800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                        </a:t>
            </a:r>
            <a:r>
              <a:rPr lang="fr-FR" sz="2000" dirty="0" smtClean="0"/>
              <a:t>12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Biomasse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92252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Production d’énergie à partir de déchets divers (agricoles, végétaux, ordures,…).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Possibilité de processus de méthanisation (production de méthane).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Nombreux progrès dans la taille critique (s’abaisse) nécessaire à la mise en œuvre de ces techniques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  </a:t>
            </a:r>
            <a:r>
              <a:rPr lang="fr-FR" sz="2000" dirty="0" smtClean="0"/>
              <a:t> 13</a:t>
            </a:r>
            <a:endParaRPr 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Hydroliennes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Domaine de recherche, en plein essor.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La localisation: profondeur d’eau, vitesse du courant, zone de navigation,…est le critère essentiel.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La fosse de </a:t>
            </a:r>
            <a:r>
              <a:rPr lang="fr-FR" sz="2800" dirty="0" err="1" smtClean="0"/>
              <a:t>Chevarache</a:t>
            </a:r>
            <a:r>
              <a:rPr lang="fr-FR" sz="2800" dirty="0" smtClean="0"/>
              <a:t>, dans le pertuis Breton, au large de la pointe du </a:t>
            </a:r>
            <a:r>
              <a:rPr lang="fr-FR" sz="2800" dirty="0" err="1" smtClean="0"/>
              <a:t>Lizay</a:t>
            </a:r>
            <a:r>
              <a:rPr lang="fr-FR" sz="2800" dirty="0" smtClean="0"/>
              <a:t>, pourrait être candidate</a:t>
            </a:r>
            <a:r>
              <a:rPr lang="fr-FR" sz="2800" dirty="0" smtClean="0"/>
              <a:t>?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/>
              <a:t>                                                                                        </a:t>
            </a:r>
            <a:r>
              <a:rPr lang="fr-FR" sz="2000" dirty="0" smtClean="0"/>
              <a:t> 14</a:t>
            </a:r>
            <a:endParaRPr lang="fr-F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erre\Documents\ENERGIE\hydrolienn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702240" cy="4151350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305800" cy="69269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                                                                                                                                          15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erre\Documents\ENERGIE\hydrolien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86500" cy="4181475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305800" cy="836712"/>
          </a:xfrm>
        </p:spPr>
        <p:txBody>
          <a:bodyPr/>
          <a:lstStyle/>
          <a:p>
            <a:r>
              <a:rPr lang="fr-FR" dirty="0" smtClean="0"/>
              <a:t>                                                        </a:t>
            </a:r>
            <a:r>
              <a:rPr lang="fr-FR" sz="2000" dirty="0" smtClean="0"/>
              <a:t>16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Houle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Autre domaine de recherche.</a:t>
            </a:r>
          </a:p>
          <a:p>
            <a:pPr>
              <a:buNone/>
            </a:pPr>
            <a:r>
              <a:rPr lang="fr-FR" dirty="0" smtClean="0"/>
              <a:t>La houle est facilement appréciable sur la côte face au pertuis d’Antioche.</a:t>
            </a:r>
          </a:p>
          <a:p>
            <a:pPr>
              <a:buNone/>
            </a:pPr>
            <a:r>
              <a:rPr lang="fr-FR" dirty="0" smtClean="0"/>
              <a:t>Tout le secteur: Oléron, Ré, </a:t>
            </a:r>
            <a:r>
              <a:rPr lang="fr-FR" dirty="0" err="1" smtClean="0"/>
              <a:t>Rochebonne</a:t>
            </a:r>
            <a:r>
              <a:rPr lang="fr-FR" dirty="0" smtClean="0"/>
              <a:t>, a peut-être un potentiel intéressant?                                                     Eviter tout secteur de navigation.</a:t>
            </a:r>
          </a:p>
          <a:p>
            <a:pPr>
              <a:buNone/>
            </a:pPr>
            <a:r>
              <a:rPr lang="fr-FR" dirty="0" smtClean="0"/>
              <a:t>La </a:t>
            </a:r>
            <a:r>
              <a:rPr lang="fr-FR" dirty="0" err="1" smtClean="0"/>
              <a:t>Pallice</a:t>
            </a:r>
            <a:r>
              <a:rPr lang="fr-FR" dirty="0" smtClean="0"/>
              <a:t> et la Rochelle constituent une base </a:t>
            </a:r>
            <a:r>
              <a:rPr lang="fr-FR" dirty="0" smtClean="0"/>
              <a:t>logistique </a:t>
            </a:r>
            <a:r>
              <a:rPr lang="fr-FR" dirty="0" smtClean="0"/>
              <a:t>technique  proche  de </a:t>
            </a:r>
            <a:r>
              <a:rPr lang="fr-FR" dirty="0" smtClean="0"/>
              <a:t>choix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   </a:t>
            </a:r>
            <a:r>
              <a:rPr lang="fr-FR" sz="2000" dirty="0" smtClean="0"/>
              <a:t> 17</a:t>
            </a:r>
            <a:endParaRPr lang="fr-F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erre\Documents\ENERGIE\Hou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36904" cy="4968552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                        </a:t>
            </a:r>
            <a:r>
              <a:rPr lang="fr-FR" sz="2000" dirty="0" smtClean="0"/>
              <a:t>18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erre\Documents\ENERGIE\Hou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48688" cy="4936132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305800" cy="7647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                         </a:t>
            </a:r>
            <a:r>
              <a:rPr lang="fr-FR" sz="2000" dirty="0" smtClean="0"/>
              <a:t>19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Définition </a:t>
            </a:r>
            <a:r>
              <a:rPr lang="fr-FR" sz="6000" dirty="0" err="1" smtClean="0">
                <a:solidFill>
                  <a:srgbClr val="FF0000"/>
                </a:solidFill>
              </a:rPr>
              <a:t>EnR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060848"/>
            <a:ext cx="8136904" cy="4176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9600" dirty="0" smtClean="0"/>
              <a:t>Qui </a:t>
            </a:r>
            <a:r>
              <a:rPr lang="fr-FR" sz="9600" dirty="0" smtClean="0"/>
              <a:t>se constitue ou se reconstitue plus vite qu’elle n’est utilisée.       </a:t>
            </a:r>
            <a:r>
              <a:rPr lang="fr-FR" sz="9600" dirty="0"/>
              <a:t> </a:t>
            </a:r>
            <a:r>
              <a:rPr lang="fr-FR" sz="9600" dirty="0" smtClean="0"/>
              <a:t>                        </a:t>
            </a:r>
            <a:r>
              <a:rPr lang="fr-FR" sz="9600" dirty="0" smtClean="0">
                <a:sym typeface="Wingdings" pitchFamily="2" charset="2"/>
              </a:rPr>
              <a:t></a:t>
            </a:r>
            <a:endParaRPr lang="fr-FR" sz="9600" dirty="0" smtClean="0"/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Energie d’</a:t>
            </a:r>
            <a:r>
              <a:rPr lang="fr-FR" sz="9600" dirty="0" smtClean="0">
                <a:solidFill>
                  <a:srgbClr val="FF0000"/>
                </a:solidFill>
              </a:rPr>
              <a:t>origine</a:t>
            </a:r>
            <a:r>
              <a:rPr lang="fr-FR" sz="9600" dirty="0" smtClean="0"/>
              <a:t> renouvelable ou </a:t>
            </a:r>
            <a:r>
              <a:rPr lang="fr-FR" sz="9600" dirty="0" smtClean="0">
                <a:solidFill>
                  <a:srgbClr val="FF0000"/>
                </a:solidFill>
              </a:rPr>
              <a:t>source </a:t>
            </a:r>
            <a:r>
              <a:rPr lang="fr-FR" sz="9600" dirty="0" smtClean="0"/>
              <a:t>d’énergie. 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Notion de </a:t>
            </a:r>
            <a:r>
              <a:rPr lang="fr-FR" sz="9600" dirty="0" smtClean="0">
                <a:solidFill>
                  <a:srgbClr val="FF0000"/>
                </a:solidFill>
              </a:rPr>
              <a:t>force</a:t>
            </a:r>
            <a:r>
              <a:rPr lang="fr-FR" sz="9600" dirty="0" smtClean="0"/>
              <a:t>. </a:t>
            </a:r>
          </a:p>
          <a:p>
            <a:pPr>
              <a:buNone/>
            </a:pPr>
            <a:r>
              <a:rPr lang="fr-FR" sz="9600" dirty="0" smtClean="0"/>
              <a:t>Rayonnement solaire: photosynthèse, température. Rotation de la terre: vent, courant, marée. Gravité: hydraulique. Géothermie</a:t>
            </a:r>
            <a:r>
              <a:rPr lang="fr-FR" sz="9600" dirty="0" smtClean="0"/>
              <a:t>…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                                                                                                      2</a:t>
            </a:r>
            <a:endParaRPr lang="fr-FR" sz="9600" dirty="0" smtClean="0"/>
          </a:p>
          <a:p>
            <a:pPr>
              <a:buNone/>
            </a:pPr>
            <a:endParaRPr lang="fr-FR" sz="5100" dirty="0" smtClean="0"/>
          </a:p>
          <a:p>
            <a:pPr>
              <a:buNone/>
            </a:pPr>
            <a:endParaRPr lang="fr-FR" sz="4000" dirty="0" smtClean="0"/>
          </a:p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    </a:t>
            </a:r>
            <a:endParaRPr lang="fr-FR" sz="4000" dirty="0" smtClean="0"/>
          </a:p>
          <a:p>
            <a:pPr>
              <a:buNone/>
            </a:pPr>
            <a:endParaRPr lang="fr-FR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ierre\Documents\ENERGIE\Hou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00734" cy="3960440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                        </a:t>
            </a:r>
            <a:r>
              <a:rPr lang="fr-FR" sz="2000" dirty="0" smtClean="0"/>
              <a:t>20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51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 prendre en compte impérativement!                                  Dans:</a:t>
            </a:r>
          </a:p>
          <a:p>
            <a:pPr>
              <a:buNone/>
            </a:pPr>
            <a:r>
              <a:rPr lang="fr-FR" dirty="0" smtClean="0"/>
              <a:t>*</a:t>
            </a:r>
            <a:r>
              <a:rPr lang="fr-FR" dirty="0" err="1" smtClean="0"/>
              <a:t>SCoT</a:t>
            </a:r>
            <a:r>
              <a:rPr lang="fr-FR" dirty="0" smtClean="0"/>
              <a:t> à venir. Politique intercommunale et objectif futur. Rien dans le </a:t>
            </a:r>
            <a:r>
              <a:rPr lang="fr-FR" dirty="0" err="1" smtClean="0"/>
              <a:t>SCoT</a:t>
            </a:r>
            <a:r>
              <a:rPr lang="fr-FR" dirty="0" smtClean="0"/>
              <a:t> actuel.</a:t>
            </a:r>
          </a:p>
          <a:p>
            <a:pPr>
              <a:buNone/>
            </a:pPr>
            <a:r>
              <a:rPr lang="fr-FR" dirty="0" smtClean="0"/>
              <a:t>*PADD: à reprendre pour chaque commune.</a:t>
            </a:r>
          </a:p>
          <a:p>
            <a:pPr>
              <a:buNone/>
            </a:pPr>
            <a:r>
              <a:rPr lang="fr-FR" dirty="0" smtClean="0"/>
              <a:t>*PLU: qui devront concrètement intégrer chaque </a:t>
            </a:r>
            <a:r>
              <a:rPr lang="fr-FR" dirty="0" err="1" smtClean="0"/>
              <a:t>EnR</a:t>
            </a:r>
            <a:r>
              <a:rPr lang="fr-FR" dirty="0" smtClean="0"/>
              <a:t> dans le cadre communal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Et si Ré devenait un territoire de </a:t>
            </a:r>
            <a:r>
              <a:rPr lang="fr-FR" dirty="0" smtClean="0">
                <a:solidFill>
                  <a:srgbClr val="FF0000"/>
                </a:solidFill>
              </a:rPr>
              <a:t>démonstration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autosuffisant </a:t>
            </a:r>
            <a:r>
              <a:rPr lang="fr-FR" dirty="0" smtClean="0"/>
              <a:t>pour ses besoins énergétiques?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« Le futur dépend de ce que nous faisons au présent </a:t>
            </a:r>
            <a:r>
              <a:rPr lang="fr-FR" dirty="0" smtClean="0"/>
              <a:t>»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    21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Sur les </a:t>
            </a:r>
            <a:r>
              <a:rPr lang="fr-FR" sz="6000" dirty="0" err="1" smtClean="0">
                <a:solidFill>
                  <a:srgbClr val="FF0000"/>
                </a:solidFill>
              </a:rPr>
              <a:t>EnR</a:t>
            </a:r>
            <a:r>
              <a:rPr lang="fr-FR" sz="6000" dirty="0" smtClean="0">
                <a:solidFill>
                  <a:srgbClr val="FF0000"/>
                </a:solidFill>
              </a:rPr>
              <a:t>…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Dépendent des: </a:t>
            </a:r>
          </a:p>
          <a:p>
            <a:pPr>
              <a:buNone/>
            </a:pPr>
            <a:r>
              <a:rPr lang="fr-FR" dirty="0" smtClean="0"/>
              <a:t>    *Besoins  énergétiques (coûts, quantité,…),                 *Orientations  politiques: </a:t>
            </a:r>
            <a:r>
              <a:rPr lang="fr-FR" dirty="0" smtClean="0">
                <a:solidFill>
                  <a:srgbClr val="FF0000"/>
                </a:solidFill>
              </a:rPr>
              <a:t>volonté</a:t>
            </a:r>
            <a:r>
              <a:rPr lang="fr-FR" dirty="0" smtClean="0"/>
              <a:t> politique                             *Progrès technologiques: évolutions en cours -   </a:t>
            </a:r>
            <a:r>
              <a:rPr lang="fr-FR" dirty="0" smtClean="0"/>
              <a:t>&gt;&gt;&gt;&gt;</a:t>
            </a:r>
          </a:p>
          <a:p>
            <a:pPr>
              <a:buNone/>
            </a:pPr>
            <a:r>
              <a:rPr lang="fr-FR" dirty="0" smtClean="0"/>
              <a:t>Mais des limitations réglementaires.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/>
              <a:t>Nécessité </a:t>
            </a:r>
            <a:r>
              <a:rPr lang="fr-FR" dirty="0" smtClean="0"/>
              <a:t>d’</a:t>
            </a:r>
            <a:r>
              <a:rPr lang="fr-FR" dirty="0" smtClean="0">
                <a:solidFill>
                  <a:srgbClr val="FF0000"/>
                </a:solidFill>
              </a:rPr>
              <a:t>anticiper</a:t>
            </a:r>
            <a:r>
              <a:rPr lang="fr-FR" dirty="0" smtClean="0"/>
              <a:t> et d’</a:t>
            </a:r>
            <a:r>
              <a:rPr lang="fr-FR" dirty="0" smtClean="0">
                <a:solidFill>
                  <a:srgbClr val="FF0000"/>
                </a:solidFill>
              </a:rPr>
              <a:t>expérimenter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Où </a:t>
            </a:r>
            <a:r>
              <a:rPr lang="fr-FR" dirty="0" smtClean="0"/>
              <a:t>l’exprimer?: </a:t>
            </a:r>
            <a:r>
              <a:rPr lang="fr-FR" dirty="0" err="1" smtClean="0"/>
              <a:t>SCoT</a:t>
            </a:r>
            <a:r>
              <a:rPr lang="fr-FR" dirty="0" smtClean="0"/>
              <a:t>, PADD et PLU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Ré: un territoire favorable . Mer, vent et soleil</a:t>
            </a:r>
            <a:r>
              <a:rPr lang="fr-FR" dirty="0" smtClean="0"/>
              <a:t>!                    3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Eolien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* </a:t>
            </a:r>
            <a:r>
              <a:rPr lang="fr-FR" dirty="0" smtClean="0"/>
              <a:t>Eolien terrestre: </a:t>
            </a:r>
            <a:r>
              <a:rPr lang="fr-FR" dirty="0" smtClean="0"/>
              <a:t>e</a:t>
            </a:r>
            <a:r>
              <a:rPr lang="fr-FR" dirty="0" smtClean="0"/>
              <a:t>xclu </a:t>
            </a:r>
            <a:r>
              <a:rPr lang="fr-FR" dirty="0" smtClean="0"/>
              <a:t>sur </a:t>
            </a:r>
            <a:r>
              <a:rPr lang="fr-FR" dirty="0" smtClean="0"/>
              <a:t>l’île - 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smtClean="0"/>
              <a:t>schéma éolien régional.</a:t>
            </a:r>
          </a:p>
          <a:p>
            <a:pPr>
              <a:buNone/>
            </a:pPr>
            <a:r>
              <a:rPr lang="fr-FR" dirty="0" smtClean="0"/>
              <a:t>«Petit» éolien terrestre possible(mat de # 10m), mais limité…alimentation campings?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*Eolien maritime: au </a:t>
            </a:r>
            <a:r>
              <a:rPr lang="fr-FR" dirty="0" smtClean="0"/>
              <a:t>NO </a:t>
            </a:r>
            <a:r>
              <a:rPr lang="fr-FR" dirty="0" smtClean="0"/>
              <a:t>de Ré: à relancer?</a:t>
            </a:r>
          </a:p>
          <a:p>
            <a:pPr>
              <a:buNone/>
            </a:pPr>
            <a:r>
              <a:rPr lang="fr-FR" dirty="0" smtClean="0"/>
              <a:t>Avec raccordement au N de Ré </a:t>
            </a:r>
            <a:r>
              <a:rPr lang="fr-FR" dirty="0" smtClean="0"/>
              <a:t> </a:t>
            </a:r>
            <a:r>
              <a:rPr lang="fr-FR" dirty="0" smtClean="0"/>
              <a:t>avec </a:t>
            </a:r>
            <a:r>
              <a:rPr lang="fr-FR" dirty="0" smtClean="0"/>
              <a:t> </a:t>
            </a:r>
            <a:r>
              <a:rPr lang="fr-FR" dirty="0" smtClean="0"/>
              <a:t>La </a:t>
            </a:r>
            <a:r>
              <a:rPr lang="fr-FR" dirty="0" err="1"/>
              <a:t>P</a:t>
            </a:r>
            <a:r>
              <a:rPr lang="fr-FR" dirty="0" err="1" smtClean="0"/>
              <a:t>allice</a:t>
            </a:r>
            <a:r>
              <a:rPr lang="fr-FR" dirty="0" smtClean="0"/>
              <a:t> </a:t>
            </a:r>
            <a:r>
              <a:rPr lang="fr-FR" dirty="0" smtClean="0"/>
              <a:t>comme   base </a:t>
            </a:r>
            <a:r>
              <a:rPr lang="fr-FR" dirty="0" smtClean="0"/>
              <a:t>logistique.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                                                   4                                                                                               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Pompe à chaleur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Ré a un climat tempéré.</a:t>
            </a:r>
          </a:p>
          <a:p>
            <a:pPr>
              <a:buNone/>
            </a:pPr>
            <a:r>
              <a:rPr lang="fr-FR" dirty="0" smtClean="0"/>
              <a:t>*Possibilité de chauffage par pompe à chaleur.</a:t>
            </a:r>
          </a:p>
          <a:p>
            <a:pPr>
              <a:buNone/>
            </a:pPr>
            <a:r>
              <a:rPr lang="fr-FR" dirty="0" smtClean="0"/>
              <a:t>-Soit enterré, de type horizontal.</a:t>
            </a:r>
          </a:p>
          <a:p>
            <a:pPr>
              <a:buNone/>
            </a:pPr>
            <a:r>
              <a:rPr lang="fr-FR" dirty="0" smtClean="0"/>
              <a:t>-Soit par puits vertical jusqu’à la nappe </a:t>
            </a:r>
            <a:r>
              <a:rPr lang="fr-FR" dirty="0" smtClean="0"/>
              <a:t>phréatique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*Les matériaux isolants, pour murs, ouvertures, planchers/plafonds  </a:t>
            </a:r>
            <a:r>
              <a:rPr lang="fr-FR" dirty="0" smtClean="0"/>
              <a:t>conduisent  à </a:t>
            </a:r>
            <a:r>
              <a:rPr lang="fr-FR" dirty="0" smtClean="0"/>
              <a:t>de notables économies d’énergie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</a:t>
            </a:r>
            <a:r>
              <a:rPr lang="fr-FR" sz="2000" dirty="0" smtClean="0"/>
              <a:t>5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Chauffe eau solaire individuel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Adapter les règles d’urbanisme dans les futurs PLU (pour intégration au </a:t>
            </a:r>
            <a:r>
              <a:rPr lang="fr-FR" dirty="0" smtClean="0"/>
              <a:t>bâti</a:t>
            </a:r>
            <a:r>
              <a:rPr lang="fr-FR" dirty="0" smtClean="0"/>
              <a:t>).                                                         La RT 2012 impose de nouvelles normes.</a:t>
            </a:r>
          </a:p>
          <a:p>
            <a:pPr>
              <a:buNone/>
            </a:pPr>
            <a:r>
              <a:rPr lang="fr-FR" dirty="0" smtClean="0"/>
              <a:t> Idem que pour les panneaux photos- voltaïques: pente et orientation du toit essentielle.</a:t>
            </a:r>
          </a:p>
          <a:p>
            <a:pPr>
              <a:buNone/>
            </a:pPr>
            <a:r>
              <a:rPr lang="fr-FR" dirty="0" smtClean="0"/>
              <a:t>Forte économie potentielle sur le poste d’eau chaude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Bonne adéquation en été entre les besoins et l’efficacité énergétique.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                             6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erre\Documents\ENERGIE\Chauffe eau solai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611"/>
            <a:ext cx="5760639" cy="4314920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305800" cy="1143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                                                                                                                                              7</a:t>
            </a:r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erre\Documents\ENERGIE\chauffe eau solai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896543" cy="4464495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                         </a:t>
            </a:r>
            <a:r>
              <a:rPr lang="fr-FR" sz="2000" dirty="0" smtClean="0"/>
              <a:t>8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Panneaux photovoltaïques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800" dirty="0" smtClean="0"/>
              <a:t>Progrès en cours: coûts, durée de vie, efficacité.</a:t>
            </a:r>
          </a:p>
          <a:p>
            <a:pPr>
              <a:buNone/>
            </a:pPr>
            <a:r>
              <a:rPr lang="fr-FR" sz="2800" dirty="0" smtClean="0"/>
              <a:t>Pose et utilisation facilitée.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La future RT 2020, </a:t>
            </a:r>
            <a:r>
              <a:rPr lang="fr-FR" sz="2800" dirty="0" smtClean="0"/>
              <a:t>a</a:t>
            </a:r>
            <a:r>
              <a:rPr lang="fr-FR" sz="2800" dirty="0" smtClean="0"/>
              <a:t>  pour objectif </a:t>
            </a:r>
            <a:r>
              <a:rPr lang="fr-FR" sz="2800" dirty="0" smtClean="0"/>
              <a:t> </a:t>
            </a:r>
            <a:r>
              <a:rPr lang="fr-FR" sz="2800" dirty="0" smtClean="0"/>
              <a:t>une </a:t>
            </a:r>
            <a:r>
              <a:rPr lang="fr-FR" sz="2800" dirty="0" smtClean="0"/>
              <a:t>habitation </a:t>
            </a:r>
            <a:r>
              <a:rPr lang="fr-FR" sz="2800" dirty="0" smtClean="0"/>
              <a:t>à énergie positive, rendra incontournables ces nouvelles sources-production d’énergie</a:t>
            </a:r>
            <a:r>
              <a:rPr lang="fr-FR" sz="2800" dirty="0" smtClean="0"/>
              <a:t>.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                                                                                                  9</a:t>
            </a:r>
            <a:r>
              <a:rPr lang="fr-FR" dirty="0" smtClean="0"/>
              <a:t>                                                                                                                                  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655</Words>
  <Application>Microsoft Office PowerPoint</Application>
  <PresentationFormat>Affichage à l'écran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Débit</vt:lpstr>
      <vt:lpstr>Conseil de Développement 4</vt:lpstr>
      <vt:lpstr>Définition EnR</vt:lpstr>
      <vt:lpstr>Sur les EnR…</vt:lpstr>
      <vt:lpstr>Eolien </vt:lpstr>
      <vt:lpstr>Pompe à chaleur</vt:lpstr>
      <vt:lpstr>Chauffe eau solaire individuel</vt:lpstr>
      <vt:lpstr>                                                                                                                                              7</vt:lpstr>
      <vt:lpstr>                                                              8</vt:lpstr>
      <vt:lpstr>Panneaux photovoltaïques</vt:lpstr>
      <vt:lpstr>                                                        10</vt:lpstr>
      <vt:lpstr>Ferme solaire</vt:lpstr>
      <vt:lpstr>                                                             12</vt:lpstr>
      <vt:lpstr>Biomasse</vt:lpstr>
      <vt:lpstr>Hydroliennes</vt:lpstr>
      <vt:lpstr>                                                                                                                                          15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16</vt:lpstr>
      <vt:lpstr>Houle</vt:lpstr>
      <vt:lpstr>                                                             18</vt:lpstr>
      <vt:lpstr>                                                              19</vt:lpstr>
      <vt:lpstr>                                                             20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Développement 4</dc:title>
  <dc:creator>Pierre BOT</dc:creator>
  <cp:lastModifiedBy>Pierre BOT</cp:lastModifiedBy>
  <cp:revision>31</cp:revision>
  <dcterms:created xsi:type="dcterms:W3CDTF">2014-02-09T10:58:19Z</dcterms:created>
  <dcterms:modified xsi:type="dcterms:W3CDTF">2014-02-14T13:55:01Z</dcterms:modified>
</cp:coreProperties>
</file>